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3" d="100"/>
          <a:sy n="83" d="100"/>
        </p:scale>
        <p:origin x="91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9144677" cy="6858000"/>
            <a:chOff x="0" y="0"/>
            <a:chExt cx="9144677" cy="6858000"/>
          </a:xfrm>
        </p:grpSpPr>
        <p:pic>
          <p:nvPicPr>
            <p:cNvPr id="8" name="Picture 7" descr="S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Rectangle 10"/>
            <p:cNvSpPr/>
            <p:nvPr/>
          </p:nvSpPr>
          <p:spPr>
            <a:xfrm>
              <a:off x="1515532" y="1520422"/>
              <a:ext cx="6112935" cy="3818468"/>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2" name="Picture 11"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0" y="3128434"/>
              <a:ext cx="1664208" cy="612648"/>
            </a:xfrm>
            <a:prstGeom prst="rect">
              <a:avLst/>
            </a:prstGeom>
          </p:spPr>
        </p:pic>
        <p:pic>
          <p:nvPicPr>
            <p:cNvPr id="13" name="Picture 12"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7480469" y="3128434"/>
              <a:ext cx="1664208" cy="612648"/>
            </a:xfrm>
            <a:prstGeom prst="rect">
              <a:avLst/>
            </a:prstGeom>
          </p:spPr>
        </p:pic>
      </p:grpSp>
      <p:sp>
        <p:nvSpPr>
          <p:cNvPr id="2" name="Title 1"/>
          <p:cNvSpPr>
            <a:spLocks noGrp="1"/>
          </p:cNvSpPr>
          <p:nvPr>
            <p:ph type="ctrTitle"/>
          </p:nvPr>
        </p:nvSpPr>
        <p:spPr>
          <a:xfrm>
            <a:off x="1921934" y="1811863"/>
            <a:ext cx="5308866" cy="1515533"/>
          </a:xfrm>
        </p:spPr>
        <p:txBody>
          <a:bodyPr anchor="b">
            <a:noAutofit/>
          </a:bodyPr>
          <a:lstStyle>
            <a:lvl1pPr algn="ct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921934" y="3598327"/>
            <a:ext cx="5308866" cy="1377651"/>
          </a:xfrm>
        </p:spPr>
        <p:txBody>
          <a:bodyPr anchor="t">
            <a:normAutofit/>
          </a:bodyPr>
          <a:lstStyle>
            <a:lvl1pPr marL="0" indent="0" algn="ctr">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065417" y="5054602"/>
            <a:ext cx="673276" cy="279400"/>
          </a:xfrm>
        </p:spPr>
        <p:txBody>
          <a:bodyPr/>
          <a:lstStyle/>
          <a:p>
            <a:fld id="{5BCAD085-E8A6-8845-BD4E-CB4CCA059FC4}" type="datetimeFigureOut">
              <a:rPr lang="en-US" smtClean="0"/>
              <a:t>10/20/2025</a:t>
            </a:fld>
            <a:endParaRPr lang="en-US"/>
          </a:p>
        </p:txBody>
      </p:sp>
      <p:sp>
        <p:nvSpPr>
          <p:cNvPr id="5" name="Footer Placeholder 4"/>
          <p:cNvSpPr>
            <a:spLocks noGrp="1"/>
          </p:cNvSpPr>
          <p:nvPr>
            <p:ph type="ftr" sz="quarter" idx="11"/>
          </p:nvPr>
        </p:nvSpPr>
        <p:spPr>
          <a:xfrm>
            <a:off x="1921934" y="5054602"/>
            <a:ext cx="4064860" cy="279400"/>
          </a:xfrm>
        </p:spPr>
        <p:txBody>
          <a:bodyPr/>
          <a:lstStyle/>
          <a:p>
            <a:endParaRPr lang="en-US"/>
          </a:p>
        </p:txBody>
      </p:sp>
      <p:sp>
        <p:nvSpPr>
          <p:cNvPr id="6" name="Slide Number Placeholder 5"/>
          <p:cNvSpPr>
            <a:spLocks noGrp="1"/>
          </p:cNvSpPr>
          <p:nvPr>
            <p:ph type="sldNum" sz="quarter" idx="12"/>
          </p:nvPr>
        </p:nvSpPr>
        <p:spPr>
          <a:xfrm>
            <a:off x="6817317" y="5054602"/>
            <a:ext cx="413483" cy="279400"/>
          </a:xfrm>
        </p:spPr>
        <p:txBody>
          <a:bodyPr/>
          <a:lstStyle/>
          <a:p>
            <a:fld id="{C1FF6DA9-008F-8B48-92A6-B652298478BF}" type="slidenum">
              <a:rPr lang="en-US" smtClean="0"/>
              <a:t>‹#›</a:t>
            </a:fld>
            <a:endParaRPr lang="en-US"/>
          </a:p>
        </p:txBody>
      </p:sp>
      <p:cxnSp>
        <p:nvCxnSpPr>
          <p:cNvPr id="15" name="Straight Connector 14"/>
          <p:cNvCxnSpPr/>
          <p:nvPr/>
        </p:nvCxnSpPr>
        <p:spPr>
          <a:xfrm>
            <a:off x="2019825" y="3471329"/>
            <a:ext cx="511308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40554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4815415"/>
            <a:ext cx="6798734"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026260" y="1032933"/>
            <a:ext cx="7091482" cy="3361269"/>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76866" y="5382153"/>
            <a:ext cx="6798734" cy="493712"/>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562628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906873"/>
            <a:ext cx="6798734" cy="309786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76865" y="4275666"/>
            <a:ext cx="6798736" cy="1600202"/>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5" name="Straight Connector 14"/>
          <p:cNvCxnSpPr/>
          <p:nvPr/>
        </p:nvCxnSpPr>
        <p:spPr>
          <a:xfrm>
            <a:off x="1278465" y="4140199"/>
            <a:ext cx="6606425"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475275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4333" y="982132"/>
            <a:ext cx="6400250" cy="2370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600200" y="3352799"/>
            <a:ext cx="5892798" cy="651933"/>
          </a:xfrm>
        </p:spPr>
        <p:txBody>
          <a:bodyPr anchor="ctr">
            <a:normAutofit/>
          </a:bodyPr>
          <a:lstStyle>
            <a:lvl1pPr marL="0" indent="0" algn="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176863" y="4343400"/>
            <a:ext cx="6798738"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14" name="TextBox 13"/>
          <p:cNvSpPr txBox="1"/>
          <p:nvPr/>
        </p:nvSpPr>
        <p:spPr>
          <a:xfrm>
            <a:off x="849969" y="905362"/>
            <a:ext cx="457319" cy="584776"/>
          </a:xfrm>
          <a:prstGeom prst="rect">
            <a:avLst/>
          </a:prstGeom>
        </p:spPr>
        <p:txBody>
          <a:bodyPr vert="horz" lIns="91440" tIns="45720" rIns="91440" bIns="45720" rtlCol="0" anchor="ctr">
            <a:noAutofit/>
          </a:bodyPr>
          <a:lstStyle/>
          <a:p>
            <a:pPr lvl="0"/>
            <a:r>
              <a:rPr lang="en-US" sz="7200" dirty="0">
                <a:solidFill>
                  <a:schemeClr val="tx1"/>
                </a:solidFill>
                <a:effectLst/>
              </a:rPr>
              <a:t>“</a:t>
            </a:r>
          </a:p>
        </p:txBody>
      </p:sp>
      <p:sp>
        <p:nvSpPr>
          <p:cNvPr id="15" name="TextBox 14"/>
          <p:cNvSpPr txBox="1"/>
          <p:nvPr/>
        </p:nvSpPr>
        <p:spPr>
          <a:xfrm>
            <a:off x="7633503" y="2827870"/>
            <a:ext cx="457319" cy="584776"/>
          </a:xfrm>
          <a:prstGeom prst="rect">
            <a:avLst/>
          </a:prstGeom>
        </p:spPr>
        <p:txBody>
          <a:bodyPr vert="horz" lIns="91440" tIns="45720" rIns="91440" bIns="45720" rtlCol="0" anchor="ctr">
            <a:noAutofit/>
          </a:bodyPr>
          <a:lstStyle/>
          <a:p>
            <a:pPr lvl="0" algn="r"/>
            <a:r>
              <a:rPr lang="en-US" sz="7200" dirty="0">
                <a:solidFill>
                  <a:schemeClr val="tx1"/>
                </a:solidFill>
                <a:effectLst/>
              </a:rPr>
              <a:t>”</a:t>
            </a:r>
          </a:p>
        </p:txBody>
      </p:sp>
      <p:cxnSp>
        <p:nvCxnSpPr>
          <p:cNvPr id="19" name="Straight Connector 18"/>
          <p:cNvCxnSpPr/>
          <p:nvPr/>
        </p:nvCxnSpPr>
        <p:spPr>
          <a:xfrm>
            <a:off x="1278466" y="4140199"/>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847931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76869" y="3308581"/>
            <a:ext cx="6798728"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76868" y="4777381"/>
            <a:ext cx="6798730"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5398124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409416" y="982132"/>
            <a:ext cx="6325168" cy="2243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8" name="Text Placeholder 2"/>
          <p:cNvSpPr>
            <a:spLocks noGrp="1"/>
          </p:cNvSpPr>
          <p:nvPr>
            <p:ph type="body" idx="13"/>
          </p:nvPr>
        </p:nvSpPr>
        <p:spPr>
          <a:xfrm>
            <a:off x="1176868" y="3639312"/>
            <a:ext cx="6798730" cy="886968"/>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1176865" y="4529667"/>
            <a:ext cx="6798736" cy="13462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12" name="TextBox 11"/>
          <p:cNvSpPr txBox="1"/>
          <p:nvPr/>
        </p:nvSpPr>
        <p:spPr>
          <a:xfrm>
            <a:off x="878060" y="896895"/>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7649796" y="2607728"/>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278466" y="342900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795424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76865" y="982131"/>
            <a:ext cx="6798734" cy="2294467"/>
          </a:xfrm>
        </p:spPr>
        <p:txBody>
          <a:bodyPr vert="horz" lIns="91440" tIns="45720" rIns="91440" bIns="45720" rtlCol="0" anchor="ctr">
            <a:normAutofit/>
          </a:bodyPr>
          <a:lstStyle>
            <a:lvl1pPr>
              <a:defRPr lang="en-US" sz="3200" b="0" dirty="0"/>
            </a:lvl1pPr>
          </a:lstStyle>
          <a:p>
            <a:pPr marL="0" lvl="0"/>
            <a:r>
              <a:rPr lang="en-US" smtClean="0"/>
              <a:t>Click to edit Master title style</a:t>
            </a:r>
            <a:endParaRPr lang="en-US" dirty="0"/>
          </a:p>
        </p:txBody>
      </p:sp>
      <p:sp>
        <p:nvSpPr>
          <p:cNvPr id="14" name="Text Placeholder 2"/>
          <p:cNvSpPr>
            <a:spLocks noGrp="1"/>
          </p:cNvSpPr>
          <p:nvPr>
            <p:ph type="body" idx="13"/>
          </p:nvPr>
        </p:nvSpPr>
        <p:spPr>
          <a:xfrm>
            <a:off x="1176868" y="3566160"/>
            <a:ext cx="6798730" cy="905256"/>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1176866" y="4470400"/>
            <a:ext cx="6798734" cy="1405467"/>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5" name="Straight Connector 14"/>
          <p:cNvCxnSpPr/>
          <p:nvPr/>
        </p:nvCxnSpPr>
        <p:spPr>
          <a:xfrm>
            <a:off x="1278469" y="3429000"/>
            <a:ext cx="6606421"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0259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76865" y="2490135"/>
            <a:ext cx="6798736" cy="338573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4" name="Straight Connector 13"/>
          <p:cNvCxnSpPr/>
          <p:nvPr/>
        </p:nvCxnSpPr>
        <p:spPr>
          <a:xfrm>
            <a:off x="1278466" y="2354670"/>
            <a:ext cx="660642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15180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56667" y="906873"/>
            <a:ext cx="1618930" cy="496899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76867" y="906873"/>
            <a:ext cx="4915509" cy="496899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4" name="Straight Connector 13"/>
          <p:cNvCxnSpPr/>
          <p:nvPr/>
        </p:nvCxnSpPr>
        <p:spPr>
          <a:xfrm>
            <a:off x="6245512" y="906873"/>
            <a:ext cx="0" cy="4968993"/>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76909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7" name="Straight Connector 6"/>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296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78465" y="1641413"/>
            <a:ext cx="6595534" cy="1822514"/>
          </a:xfrm>
        </p:spPr>
        <p:txBody>
          <a:bodyPr anchor="b">
            <a:normAutofit/>
          </a:bodyPr>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278465" y="3734859"/>
            <a:ext cx="6595534" cy="1090015"/>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31" name="Straight Connector 30"/>
          <p:cNvCxnSpPr/>
          <p:nvPr/>
        </p:nvCxnSpPr>
        <p:spPr>
          <a:xfrm>
            <a:off x="1278466" y="3599392"/>
            <a:ext cx="659553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33876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8" name="Straight Connector 7"/>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76866" y="915337"/>
            <a:ext cx="6798734" cy="130386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76866" y="2487168"/>
            <a:ext cx="3337560" cy="3447288"/>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5152" y="2487168"/>
            <a:ext cx="3337560" cy="3447288"/>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10/20/2025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92047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76868"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76868" y="3243263"/>
            <a:ext cx="3337560" cy="270662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1832"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1832" y="3243263"/>
            <a:ext cx="3337560" cy="270662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10/20/2025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cxnSp>
        <p:nvCxnSpPr>
          <p:cNvPr id="41" name="Straight Connector 40"/>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08434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76865" y="915337"/>
            <a:ext cx="6798735" cy="1303867"/>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10/20/2025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cxnSp>
        <p:nvCxnSpPr>
          <p:cNvPr id="14" name="Straight Connector 13"/>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29839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864352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388534"/>
            <a:ext cx="2536798"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120062" y="982132"/>
            <a:ext cx="3855539" cy="4893735"/>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76865" y="3031065"/>
            <a:ext cx="2536798"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16" name="Straight Connector 15"/>
          <p:cNvCxnSpPr/>
          <p:nvPr/>
        </p:nvCxnSpPr>
        <p:spPr>
          <a:xfrm>
            <a:off x="1278466" y="2912533"/>
            <a:ext cx="233359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99182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883832"/>
            <a:ext cx="3632202" cy="1371600"/>
          </a:xfrm>
        </p:spPr>
        <p:txBody>
          <a:bodyPr anchor="b">
            <a:normAutofit/>
          </a:bodyPr>
          <a:lstStyle>
            <a:lvl1pPr algn="ctr">
              <a:defRPr sz="2400" b="0"/>
            </a:lvl1pPr>
          </a:lstStyle>
          <a:p>
            <a:r>
              <a:rPr lang="en-US" smtClean="0"/>
              <a:t>Click to edit Master title style</a:t>
            </a:r>
            <a:endParaRPr lang="en-US" dirty="0"/>
          </a:p>
        </p:txBody>
      </p:sp>
      <p:sp>
        <p:nvSpPr>
          <p:cNvPr id="17" name="Picture Placeholder 2"/>
          <p:cNvSpPr>
            <a:spLocks noGrp="1" noChangeAspect="1"/>
          </p:cNvSpPr>
          <p:nvPr>
            <p:ph type="pic" idx="1"/>
          </p:nvPr>
        </p:nvSpPr>
        <p:spPr>
          <a:xfrm>
            <a:off x="5183069" y="1032933"/>
            <a:ext cx="2929463" cy="4792136"/>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76865" y="3255432"/>
            <a:ext cx="3632201" cy="1828800"/>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8712018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0" y="0"/>
            <a:ext cx="9152467" cy="6858000"/>
            <a:chOff x="0" y="0"/>
            <a:chExt cx="9152467" cy="6858000"/>
          </a:xfrm>
        </p:grpSpPr>
        <p:pic>
          <p:nvPicPr>
            <p:cNvPr id="8" name="Picture 7" descr="SD-PanelContent.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9" name="Rectangle 8"/>
            <p:cNvSpPr/>
            <p:nvPr/>
          </p:nvSpPr>
          <p:spPr>
            <a:xfrm>
              <a:off x="553888" y="542807"/>
              <a:ext cx="8039776" cy="5756392"/>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0" y="3128434"/>
              <a:ext cx="685800" cy="606425"/>
            </a:xfrm>
            <a:prstGeom prst="rect">
              <a:avLst/>
            </a:prstGeom>
          </p:spPr>
        </p:pic>
        <p:pic>
          <p:nvPicPr>
            <p:cNvPr id="11" name="Picture 10"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8466667" y="3128434"/>
              <a:ext cx="685800" cy="606425"/>
            </a:xfrm>
            <a:prstGeom prst="rect">
              <a:avLst/>
            </a:prstGeom>
          </p:spPr>
        </p:pic>
      </p:grpSp>
      <p:sp>
        <p:nvSpPr>
          <p:cNvPr id="2" name="Title Placeholder 1"/>
          <p:cNvSpPr>
            <a:spLocks noGrp="1"/>
          </p:cNvSpPr>
          <p:nvPr>
            <p:ph type="title"/>
          </p:nvPr>
        </p:nvSpPr>
        <p:spPr>
          <a:xfrm>
            <a:off x="1176866" y="915337"/>
            <a:ext cx="6798734" cy="13038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76865" y="2490135"/>
            <a:ext cx="6798736" cy="3444997"/>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356670" y="5960533"/>
            <a:ext cx="1148283"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BCAD085-E8A6-8845-BD4E-CB4CCA059FC4}" type="datetimeFigureOut">
              <a:rPr lang="en-US" smtClean="0"/>
              <a:t>10/20/2025</a:t>
            </a:fld>
            <a:endParaRPr lang="en-US"/>
          </a:p>
        </p:txBody>
      </p:sp>
      <p:sp>
        <p:nvSpPr>
          <p:cNvPr id="5" name="Footer Placeholder 4"/>
          <p:cNvSpPr>
            <a:spLocks noGrp="1"/>
          </p:cNvSpPr>
          <p:nvPr>
            <p:ph type="ftr" sz="quarter" idx="3"/>
          </p:nvPr>
        </p:nvSpPr>
        <p:spPr>
          <a:xfrm>
            <a:off x="1176865" y="5960533"/>
            <a:ext cx="5104667"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7580091" y="5960533"/>
            <a:ext cx="39551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1850827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dirty="0" err="1"/>
              <a:t>Aturan</a:t>
            </a:r>
            <a:r>
              <a:rPr dirty="0"/>
              <a:t> </a:t>
            </a:r>
            <a:r>
              <a:rPr dirty="0" err="1"/>
              <a:t>dan</a:t>
            </a:r>
            <a:r>
              <a:rPr dirty="0"/>
              <a:t> </a:t>
            </a:r>
            <a:r>
              <a:rPr dirty="0" err="1"/>
              <a:t>Regulasi</a:t>
            </a:r>
            <a:r>
              <a:rPr dirty="0"/>
              <a:t> </a:t>
            </a: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sz="3600" dirty="0" smtClean="0"/>
              <a:t>Media </a:t>
            </a:r>
            <a:r>
              <a:rPr sz="3600" dirty="0"/>
              <a:t>Massa di Indonesia </a:t>
            </a:r>
            <a:r>
              <a:rPr sz="3600" dirty="0" err="1"/>
              <a:t>serta</a:t>
            </a:r>
            <a:r>
              <a:rPr sz="3600" dirty="0"/>
              <a:t> </a:t>
            </a:r>
            <a:r>
              <a:rPr sz="3600" dirty="0" err="1"/>
              <a:t>Tantangan</a:t>
            </a:r>
            <a:r>
              <a:rPr sz="3600" dirty="0"/>
              <a:t> </a:t>
            </a:r>
            <a:r>
              <a:rPr sz="3600" dirty="0" err="1"/>
              <a:t>Etika</a:t>
            </a:r>
            <a:r>
              <a:rPr sz="3600" dirty="0"/>
              <a:t> </a:t>
            </a:r>
            <a:r>
              <a:rPr sz="3600" dirty="0" err="1"/>
              <a:t>Jurnalisme</a:t>
            </a:r>
            <a:r>
              <a:rPr sz="3600" dirty="0"/>
              <a:t> di Era Digital</a:t>
            </a:r>
          </a:p>
        </p:txBody>
      </p:sp>
      <p:sp>
        <p:nvSpPr>
          <p:cNvPr id="3" name="Subtitle 2"/>
          <p:cNvSpPr>
            <a:spLocks noGrp="1"/>
          </p:cNvSpPr>
          <p:nvPr>
            <p:ph type="subTitle" idx="1"/>
          </p:nvPr>
        </p:nvSpPr>
        <p:spPr/>
        <p:txBody>
          <a:bodyPr/>
          <a:lstStyle/>
          <a:p>
            <a:r>
              <a:rPr lang="en-US" dirty="0" err="1" smtClean="0"/>
              <a:t>Kuliah</a:t>
            </a:r>
            <a:r>
              <a:rPr lang="en-US" dirty="0" smtClean="0"/>
              <a:t> 5</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Daftar Pustaka</a:t>
            </a:r>
          </a:p>
        </p:txBody>
      </p:sp>
      <p:sp>
        <p:nvSpPr>
          <p:cNvPr id="3" name="Content Placeholder 2"/>
          <p:cNvSpPr>
            <a:spLocks noGrp="1"/>
          </p:cNvSpPr>
          <p:nvPr>
            <p:ph idx="1"/>
          </p:nvPr>
        </p:nvSpPr>
        <p:spPr/>
        <p:txBody>
          <a:bodyPr>
            <a:normAutofit fontScale="92500" lnSpcReduction="10000"/>
          </a:bodyPr>
          <a:lstStyle/>
          <a:p>
            <a:r>
              <a:t>Dewan Pers (2008). Kode Etik Jurnalistik Indonesia.</a:t>
            </a:r>
          </a:p>
          <a:p>
            <a:r>
              <a:t>Siebert, Peterson, &amp; Schramm (1956). Four Theories of the Press.</a:t>
            </a:r>
          </a:p>
          <a:p>
            <a:r>
              <a:t>McQuail (2010). Mass Communication Theory.</a:t>
            </a:r>
          </a:p>
          <a:p>
            <a:r>
              <a:t>Ward (2011). Ethics and the Media.</a:t>
            </a:r>
          </a:p>
          <a:p>
            <a:r>
              <a:t>UU No. 40/1999 tentang Pers.</a:t>
            </a:r>
          </a:p>
          <a:p>
            <a:r>
              <a:t>UU No. 32/2002 tentang Penyiaran.</a:t>
            </a:r>
          </a:p>
          <a:p>
            <a:r>
              <a:t>UU No. 11/2008 jo. 19/2016 tentang ITE.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Abstrak</a:t>
            </a:r>
          </a:p>
        </p:txBody>
      </p:sp>
      <p:sp>
        <p:nvSpPr>
          <p:cNvPr id="3" name="Content Placeholder 2"/>
          <p:cNvSpPr>
            <a:spLocks noGrp="1"/>
          </p:cNvSpPr>
          <p:nvPr>
            <p:ph idx="1"/>
          </p:nvPr>
        </p:nvSpPr>
        <p:spPr/>
        <p:txBody>
          <a:bodyPr/>
          <a:lstStyle/>
          <a:p>
            <a:r>
              <a:t>Media massa di Indonesia berperan penting dalam pembentukan opini publik dan penguatan demokrasi. Kebebasan pers yang dijamin konstitusi harus disertai tanggung jawab sosial. Namun di era digital, batas antara media massa dan media sosial kabur, menimbulkan tantangan baru bagi etika jurnalisme.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Pendahuluan</a:t>
            </a:r>
          </a:p>
        </p:txBody>
      </p:sp>
      <p:sp>
        <p:nvSpPr>
          <p:cNvPr id="3" name="Content Placeholder 2"/>
          <p:cNvSpPr>
            <a:spLocks noGrp="1"/>
          </p:cNvSpPr>
          <p:nvPr>
            <p:ph idx="1"/>
          </p:nvPr>
        </p:nvSpPr>
        <p:spPr/>
        <p:txBody>
          <a:bodyPr/>
          <a:lstStyle/>
          <a:p>
            <a:r>
              <a:t>Media massa berfungsi sebagai sarana informasi, pendidikan, hiburan, dan kontrol sosial. Transformasi digital mengubah cara kerja media, distribusi informasi, dan perilaku publik. Namun, muncul persoalan baru seperti lemahnya etika dan regulasi media digital.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Regulasi Media Massa di Indonesia</a:t>
            </a:r>
          </a:p>
        </p:txBody>
      </p:sp>
      <p:sp>
        <p:nvSpPr>
          <p:cNvPr id="3" name="Content Placeholder 2"/>
          <p:cNvSpPr>
            <a:spLocks noGrp="1"/>
          </p:cNvSpPr>
          <p:nvPr>
            <p:ph idx="1"/>
          </p:nvPr>
        </p:nvSpPr>
        <p:spPr/>
        <p:txBody>
          <a:bodyPr>
            <a:normAutofit lnSpcReduction="10000"/>
          </a:bodyPr>
          <a:lstStyle/>
          <a:p>
            <a:r>
              <a:t>1. UU No. 40 Tahun 1999 tentang Pers – menjamin kemerdekaan pers dan tanggung jawab sosial.</a:t>
            </a:r>
          </a:p>
          <a:p>
            <a:r>
              <a:t>2. UU No. 32 Tahun 2002 tentang Penyiaran – mengatur lembaga penyiaran dan isi siaran.</a:t>
            </a:r>
          </a:p>
          <a:p>
            <a:r>
              <a:t>3. UU ITE (2008/2016) – mengatur aktivitas komunikasi elektronik.</a:t>
            </a:r>
          </a:p>
          <a:p>
            <a:r>
              <a:t>4. Kode Etik Jurnalistik (2008) – pedoman moral wartawan Indonesia.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Prinsip Etika Jurnalisme</a:t>
            </a:r>
          </a:p>
        </p:txBody>
      </p:sp>
      <p:sp>
        <p:nvSpPr>
          <p:cNvPr id="3" name="Content Placeholder 2"/>
          <p:cNvSpPr>
            <a:spLocks noGrp="1"/>
          </p:cNvSpPr>
          <p:nvPr>
            <p:ph idx="1"/>
          </p:nvPr>
        </p:nvSpPr>
        <p:spPr/>
        <p:txBody>
          <a:bodyPr/>
          <a:lstStyle/>
          <a:p>
            <a:r>
              <a:t>• Kebenaran dan Akurasi</a:t>
            </a:r>
          </a:p>
          <a:p>
            <a:r>
              <a:t>• Keadilan dan Keberimbangan</a:t>
            </a:r>
          </a:p>
          <a:p>
            <a:r>
              <a:t>• Independensi</a:t>
            </a:r>
          </a:p>
          <a:p>
            <a:r>
              <a:t>• Tanggung Jawab Sosial</a:t>
            </a:r>
          </a:p>
          <a:p>
            <a:r>
              <a:t>• Menghormati Privasi dan Martabat Manusia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Dasar Teori Etika Jurnalisme</a:t>
            </a:r>
          </a:p>
        </p:txBody>
      </p:sp>
      <p:sp>
        <p:nvSpPr>
          <p:cNvPr id="3" name="Content Placeholder 2"/>
          <p:cNvSpPr>
            <a:spLocks noGrp="1"/>
          </p:cNvSpPr>
          <p:nvPr>
            <p:ph idx="1"/>
          </p:nvPr>
        </p:nvSpPr>
        <p:spPr/>
        <p:txBody>
          <a:bodyPr>
            <a:normAutofit lnSpcReduction="10000"/>
          </a:bodyPr>
          <a:lstStyle/>
          <a:p>
            <a:r>
              <a:t>• Deontologi (Kant): kewajiban moral menyampaikan kebenaran.</a:t>
            </a:r>
          </a:p>
          <a:p>
            <a:r>
              <a:t>• Utilitarianisme (Mill): manfaat terbesar bagi masyarakat.</a:t>
            </a:r>
          </a:p>
          <a:p>
            <a:r>
              <a:t>• Tanggung Jawab Sosial (Siebert dkk.): kebebasan pers yang bertanggung jawab.</a:t>
            </a:r>
          </a:p>
          <a:p>
            <a:r>
              <a:t>• Etika Kebajikan (Aristoteles): karakter moral wartawan.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Tantangan Etika di Era Digital</a:t>
            </a:r>
          </a:p>
        </p:txBody>
      </p:sp>
      <p:sp>
        <p:nvSpPr>
          <p:cNvPr id="3" name="Content Placeholder 2"/>
          <p:cNvSpPr>
            <a:spLocks noGrp="1"/>
          </p:cNvSpPr>
          <p:nvPr>
            <p:ph idx="1"/>
          </p:nvPr>
        </p:nvSpPr>
        <p:spPr/>
        <p:txBody>
          <a:bodyPr/>
          <a:lstStyle/>
          <a:p>
            <a:r>
              <a:t>• Kaburnya batas antara media massa dan media sosial.</a:t>
            </a:r>
          </a:p>
          <a:p>
            <a:r>
              <a:t>• Tidak adanya pedoman etika untuk konten media sosial.</a:t>
            </a:r>
          </a:p>
          <a:p>
            <a:r>
              <a:t>• Krisis akurasi dan verifikasi berita daring.</a:t>
            </a:r>
          </a:p>
          <a:p>
            <a:r>
              <a:t>• Bias algoritma dan orientasi komersial.</a:t>
            </a:r>
          </a:p>
          <a:p>
            <a:r>
              <a:t>• Rendahnya literasi digital publik.</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Perbandingan Regulasi</a:t>
            </a:r>
          </a:p>
        </p:txBody>
      </p:sp>
      <p:sp>
        <p:nvSpPr>
          <p:cNvPr id="3" name="Content Placeholder 2"/>
          <p:cNvSpPr>
            <a:spLocks noGrp="1"/>
          </p:cNvSpPr>
          <p:nvPr>
            <p:ph idx="1"/>
          </p:nvPr>
        </p:nvSpPr>
        <p:spPr/>
        <p:txBody>
          <a:bodyPr/>
          <a:lstStyle/>
          <a:p>
            <a:r>
              <a:t>Media Massa: Tunduk pada UU Pers dan UU Penyiaran, diawasi KPI dan Dewan Pers.</a:t>
            </a:r>
          </a:p>
          <a:p>
            <a:r>
              <a:t>Media Sosial: Hanya tunduk pada UU ITE, tanpa standar etika penyiaran.</a:t>
            </a:r>
          </a:p>
          <a:p>
            <a:r>
              <a:t>Akibatnya: Tidak ada akuntabilitas editorial dan meningkatnya disinformasi.</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Penutup</a:t>
            </a:r>
          </a:p>
        </p:txBody>
      </p:sp>
      <p:sp>
        <p:nvSpPr>
          <p:cNvPr id="3" name="Content Placeholder 2"/>
          <p:cNvSpPr>
            <a:spLocks noGrp="1"/>
          </p:cNvSpPr>
          <p:nvPr>
            <p:ph idx="1"/>
          </p:nvPr>
        </p:nvSpPr>
        <p:spPr/>
        <p:txBody>
          <a:bodyPr/>
          <a:lstStyle/>
          <a:p>
            <a:r>
              <a:t>Kebebasan media adalah fondasi demokrasi, tetapi harus diimbangi dengan tanggung jawab sosial. Perlu pembaruan regulasi digital dan penguatan etika jurnalisme untuk menjaga integritas informasi publik.</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nic">
  <a:themeElements>
    <a:clrScheme name="Organic">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Organic">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rotWithShape="1">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7DAC20F1-423D-49E2-BD0B-50532748BAD0}"/>
    </a:ext>
  </a:extLst>
</a:theme>
</file>

<file path=docProps/app.xml><?xml version="1.0" encoding="utf-8"?>
<Properties xmlns="http://schemas.openxmlformats.org/officeDocument/2006/extended-properties" xmlns:vt="http://schemas.openxmlformats.org/officeDocument/2006/docPropsVTypes">
  <Template>Organic</Template>
  <TotalTime>2</TotalTime>
  <Words>421</Words>
  <Application>Microsoft Office PowerPoint</Application>
  <PresentationFormat>On-screen Show (4:3)</PresentationFormat>
  <Paragraphs>42</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Garamond</vt:lpstr>
      <vt:lpstr>Organic</vt:lpstr>
      <vt:lpstr>Aturan dan Regulasi         Media Massa di Indonesia serta Tantangan Etika Jurnalisme di Era Digital</vt:lpstr>
      <vt:lpstr>Abstrak</vt:lpstr>
      <vt:lpstr>Pendahuluan</vt:lpstr>
      <vt:lpstr>Regulasi Media Massa di Indonesia</vt:lpstr>
      <vt:lpstr>Prinsip Etika Jurnalisme</vt:lpstr>
      <vt:lpstr>Dasar Teori Etika Jurnalisme</vt:lpstr>
      <vt:lpstr>Tantangan Etika di Era Digital</vt:lpstr>
      <vt:lpstr>Perbandingan Regulasi</vt:lpstr>
      <vt:lpstr>Penutup</vt:lpstr>
      <vt:lpstr>Daftar Pustaka</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Aturan dan Regulasi         Media Massa di Indonesia serta Tantangan Etika Jurnalisme di Era Digital</dc:title>
  <dc:subject/>
  <dc:creator/>
  <cp:keywords/>
  <dc:description>generated using python-pptx</dc:description>
  <cp:lastModifiedBy>Anin</cp:lastModifiedBy>
  <cp:revision>2</cp:revision>
  <dcterms:created xsi:type="dcterms:W3CDTF">2013-01-27T09:14:16Z</dcterms:created>
  <dcterms:modified xsi:type="dcterms:W3CDTF">2025-10-20T13:43:07Z</dcterms:modified>
  <cp:category/>
</cp:coreProperties>
</file>